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vilnas\AdmVill\FinOtd\Shared\&#1048;&#1085;&#1092;&#1086;&#1088;&#1084;&#1072;&#1094;&#1080;&#1103;%20&#1076;&#1083;&#1103;%20&#1089;&#1072;&#1081;&#1090;&#1072;\2023%20&#1075;\&#1041;&#1102;&#1076;&#1078;&#1077;&#1090;%20&#1076;&#1083;&#1103;%20&#1075;&#1088;&#1072;&#1078;&#1076;&#1072;&#1085;\&#1057;&#1090;&#1088;&#1091;&#1082;&#1090;&#1091;&#1088;&#1072;%20&#1044;&#1086;&#1093;&#1086;&#1076;&#1086;&#107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7"/>
  <c:chart>
    <c:view3D>
      <c:rAngAx val="1"/>
    </c:view3D>
    <c:plotArea>
      <c:layout>
        <c:manualLayout>
          <c:layoutTarget val="inner"/>
          <c:xMode val="edge"/>
          <c:yMode val="edge"/>
          <c:x val="0.10794776206071589"/>
          <c:y val="2.6423064304461948E-2"/>
          <c:w val="0.62090005889134148"/>
          <c:h val="0.856460618203974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Лист1!$B$6</c:f>
              <c:strCache>
                <c:ptCount val="1"/>
                <c:pt idx="0">
                  <c:v>Налоговые доходы, тыс. руб.</c:v>
                </c:pt>
              </c:strCache>
            </c:strRef>
          </c:tx>
          <c:cat>
            <c:strRef>
              <c:f>Лист1!$C$5:$E$5</c:f>
              <c:strCache>
                <c:ptCount val="3"/>
                <c:pt idx="0">
                  <c:v>2024 г.</c:v>
                </c:pt>
                <c:pt idx="1">
                  <c:v>2025 г.</c:v>
                </c:pt>
                <c:pt idx="2">
                  <c:v>2026 г.</c:v>
                </c:pt>
              </c:strCache>
            </c:strRef>
          </c:cat>
          <c:val>
            <c:numRef>
              <c:f>Лист1!$C$6:$E$6</c:f>
              <c:numCache>
                <c:formatCode>#,##0.0</c:formatCode>
                <c:ptCount val="3"/>
                <c:pt idx="0">
                  <c:v>448424.1</c:v>
                </c:pt>
                <c:pt idx="1">
                  <c:v>456679.7</c:v>
                </c:pt>
                <c:pt idx="2">
                  <c:v>466109.6</c:v>
                </c:pt>
              </c:numCache>
            </c:numRef>
          </c:val>
        </c:ser>
        <c:ser>
          <c:idx val="1"/>
          <c:order val="1"/>
          <c:tx>
            <c:strRef>
              <c:f>Лист1!$B$7</c:f>
              <c:strCache>
                <c:ptCount val="1"/>
                <c:pt idx="0">
                  <c:v>Неналоговые доходы, тыс руб.</c:v>
                </c:pt>
              </c:strCache>
            </c:strRef>
          </c:tx>
          <c:cat>
            <c:strRef>
              <c:f>Лист1!$C$5:$E$5</c:f>
              <c:strCache>
                <c:ptCount val="3"/>
                <c:pt idx="0">
                  <c:v>2024 г.</c:v>
                </c:pt>
                <c:pt idx="1">
                  <c:v>2025 г.</c:v>
                </c:pt>
                <c:pt idx="2">
                  <c:v>2026 г.</c:v>
                </c:pt>
              </c:strCache>
            </c:strRef>
          </c:cat>
          <c:val>
            <c:numRef>
              <c:f>Лист1!$C$7:$E$7</c:f>
              <c:numCache>
                <c:formatCode>#,##0.0</c:formatCode>
                <c:ptCount val="3"/>
                <c:pt idx="0">
                  <c:v>34305.4</c:v>
                </c:pt>
                <c:pt idx="1">
                  <c:v>34951.1</c:v>
                </c:pt>
                <c:pt idx="2">
                  <c:v>35622.300000000003</c:v>
                </c:pt>
              </c:numCache>
            </c:numRef>
          </c:val>
        </c:ser>
        <c:ser>
          <c:idx val="2"/>
          <c:order val="2"/>
          <c:tx>
            <c:strRef>
              <c:f>Лист1!$B$8</c:f>
              <c:strCache>
                <c:ptCount val="1"/>
                <c:pt idx="0">
                  <c:v>Безвозмездные поступления, тыс. руб.</c:v>
                </c:pt>
              </c:strCache>
            </c:strRef>
          </c:tx>
          <c:cat>
            <c:strRef>
              <c:f>Лист1!$C$5:$E$5</c:f>
              <c:strCache>
                <c:ptCount val="3"/>
                <c:pt idx="0">
                  <c:v>2024 г.</c:v>
                </c:pt>
                <c:pt idx="1">
                  <c:v>2025 г.</c:v>
                </c:pt>
                <c:pt idx="2">
                  <c:v>2026 г.</c:v>
                </c:pt>
              </c:strCache>
            </c:strRef>
          </c:cat>
          <c:val>
            <c:numRef>
              <c:f>Лист1!$C$8:$E$8</c:f>
              <c:numCache>
                <c:formatCode>#,##0.0</c:formatCode>
                <c:ptCount val="3"/>
                <c:pt idx="0">
                  <c:v>11696.54</c:v>
                </c:pt>
                <c:pt idx="1">
                  <c:v>9565.1400000000031</c:v>
                </c:pt>
                <c:pt idx="2">
                  <c:v>8307.0400000000009</c:v>
                </c:pt>
              </c:numCache>
            </c:numRef>
          </c:val>
        </c:ser>
        <c:shape val="cylinder"/>
        <c:axId val="95752960"/>
        <c:axId val="95754496"/>
        <c:axId val="0"/>
      </c:bar3DChart>
      <c:catAx>
        <c:axId val="9575296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>
                <a:solidFill>
                  <a:srgbClr val="FF9900"/>
                </a:solidFill>
              </a:defRPr>
            </a:pPr>
            <a:endParaRPr lang="ru-RU"/>
          </a:p>
        </c:txPr>
        <c:crossAx val="95754496"/>
        <c:crosses val="autoZero"/>
        <c:auto val="1"/>
        <c:lblAlgn val="ctr"/>
        <c:lblOffset val="100"/>
      </c:catAx>
      <c:valAx>
        <c:axId val="95754496"/>
        <c:scaling>
          <c:orientation val="minMax"/>
        </c:scaling>
        <c:axPos val="l"/>
        <c:majorGridlines/>
        <c:numFmt formatCode="#,##0.0" sourceLinked="1"/>
        <c:tickLblPos val="nextTo"/>
        <c:txPr>
          <a:bodyPr/>
          <a:lstStyle/>
          <a:p>
            <a:pPr>
              <a:defRPr sz="1400">
                <a:solidFill>
                  <a:srgbClr val="FF9900"/>
                </a:solidFill>
              </a:defRPr>
            </a:pPr>
            <a:endParaRPr lang="ru-RU"/>
          </a:p>
        </c:txPr>
        <c:crossAx val="95752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219578236911676"/>
          <c:y val="0.2800431196100488"/>
          <c:w val="0.24674220878950176"/>
          <c:h val="0.41759203927634048"/>
        </c:manualLayout>
      </c:layout>
      <c:txPr>
        <a:bodyPr/>
        <a:lstStyle/>
        <a:p>
          <a:pPr>
            <a:defRPr sz="1400">
              <a:solidFill>
                <a:srgbClr val="FF9900"/>
              </a:solidFill>
            </a:defRPr>
          </a:pPr>
          <a:endParaRPr lang="ru-RU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EEBA1-0A6D-48C8-9D5F-E35B45D4B43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18.03.2024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08" y="785794"/>
            <a:ext cx="5105400" cy="139540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Бюджет для граждан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2500306"/>
            <a:ext cx="5254542" cy="221457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По проекту  Решения об утверждении бюджета Виллозского городского поселения на 2024 год и плановый период 2025-2026 годов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714356"/>
            <a:ext cx="8001056" cy="5857916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sz="3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Местный бюджет муниципального образования Виллозское городское поселения  на 2024 год и плановый период 2025 и 2026 годов разработан в соответствии с требованиями Бюджетного кодекса Российской Федерации.</a:t>
            </a:r>
          </a:p>
          <a:p>
            <a:pPr algn="just"/>
            <a:r>
              <a:rPr lang="ru-RU" sz="3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Данный бюджет формировался в соответствии с основными задачами, обозначенными в Послания Президента Российской Федерации федеральному собранию Российской Федерации от 21 апреля 2021 года, указов Президента Российской Федерации от 7 мая 2012 года и сформированными на их основании  Основными направлениями бюджетной и налоговой политики муниципального образования Виллозское городское поселение на 2024 год и плановый период 2025 и 2026 годов. Основное требование бюджетной политики – повышение качества управления финансами, формирование и исполнение бюджета на основе муниципальных программ. </a:t>
            </a:r>
          </a:p>
          <a:p>
            <a:pPr algn="just"/>
            <a:r>
              <a:rPr lang="ru-RU" sz="3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 Местный бюджет на 2024 год и плановый период 2025 и 2026 годов подготовлен в соответствии с Положением о бюджетном процессе в Виллозском городском поселении, утвержденном решением Совета депутатов Виллозского городского поселения от 07 ноября 2017  № 55.</a:t>
            </a:r>
          </a:p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357166"/>
            <a:ext cx="8001056" cy="6215106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ru-RU" sz="3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  <a:r>
              <a:rPr lang="ru-RU" sz="51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Основные направления и задачи бюджетной и налоговой политики:</a:t>
            </a:r>
          </a:p>
          <a:p>
            <a:pPr algn="ctr"/>
            <a:endParaRPr lang="ru-RU" sz="51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l">
              <a:buFontTx/>
              <a:buChar char="-"/>
            </a:pPr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обеспечение долгосрочной сбалансированности бюджета как базового принципа ответственной бюджетной политики;</a:t>
            </a:r>
          </a:p>
          <a:p>
            <a:pPr algn="l">
              <a:buFontTx/>
              <a:buChar char="-"/>
            </a:pPr>
            <a:endParaRPr lang="ru-RU" sz="29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l">
              <a:buFontTx/>
              <a:buChar char="-"/>
            </a:pPr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создание условий для восстановления роста экономики, занятости и доходов населения, развития малого и среднего предпринимательства;</a:t>
            </a:r>
          </a:p>
          <a:p>
            <a:pPr algn="l">
              <a:buFontTx/>
              <a:buChar char="-"/>
            </a:pPr>
            <a:endParaRPr lang="ru-RU" sz="29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l">
              <a:buFontTx/>
              <a:buChar char="-"/>
            </a:pPr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создание условий для привлечения инвестиций в экономику в целях ее устойчивого развития и повышения конкурентоспособности;</a:t>
            </a:r>
          </a:p>
          <a:p>
            <a:pPr algn="l">
              <a:buFontTx/>
              <a:buChar char="-"/>
            </a:pPr>
            <a:endParaRPr lang="ru-RU" sz="29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l">
              <a:buFontTx/>
              <a:buChar char="-"/>
            </a:pPr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запуск нового механизма поддержки инвестиционного цикла, направленного на улучшение делового климата;</a:t>
            </a:r>
          </a:p>
          <a:p>
            <a:pPr algn="l">
              <a:buFontTx/>
              <a:buChar char="-"/>
            </a:pPr>
            <a:endParaRPr lang="ru-RU" sz="29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l">
              <a:buFontTx/>
              <a:buChar char="-"/>
            </a:pPr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обеспечение реализации мероприятий, направленных на улучшение качества жизни и благосостояния населения;</a:t>
            </a:r>
          </a:p>
          <a:p>
            <a:pPr algn="l">
              <a:buFontTx/>
              <a:buChar char="-"/>
            </a:pPr>
            <a:endParaRPr lang="ru-RU" sz="29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l">
              <a:buFontTx/>
              <a:buChar char="-"/>
            </a:pPr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приоритизация и повышение эффективности бюджетных расходов;</a:t>
            </a:r>
          </a:p>
          <a:p>
            <a:pPr algn="l">
              <a:buFontTx/>
              <a:buChar char="-"/>
            </a:pPr>
            <a:endParaRPr lang="ru-RU" sz="29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l">
              <a:buFontTx/>
              <a:buChar char="-"/>
            </a:pPr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внедрение адресной и эффективной социальной помощи с применением принципа оценки нуждаемости при установлении мер социальной поддержки;</a:t>
            </a:r>
          </a:p>
          <a:p>
            <a:pPr algn="l">
              <a:buFontTx/>
              <a:buChar char="-"/>
            </a:pPr>
            <a:endParaRPr lang="ru-RU" sz="29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l"/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- сохранение социальной направленности бюджета.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714356"/>
            <a:ext cx="7772400" cy="1362456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Основные параметры бюджета Виллозского городского поселения на 2024 год и плановый период 2025-2026 г. 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28661" y="2428868"/>
          <a:ext cx="7358115" cy="3000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6958"/>
                <a:gridCol w="1765158"/>
                <a:gridCol w="1379646"/>
                <a:gridCol w="1226353"/>
              </a:tblGrid>
              <a:tr h="600079">
                <a:tc row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0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Наименование показателя</a:t>
                      </a: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0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Параметры бюджета, тыс. руб.</a:t>
                      </a: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0007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2024 год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2025 год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2026 год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00079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+mj-lt"/>
                        </a:rPr>
                        <a:t>Доходы бюджета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494 423,1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501 196,0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510 039,0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00079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+mj-lt"/>
                        </a:rPr>
                        <a:t>Расходы бюджета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704 390,3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502 650,7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517 740,9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00079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+mj-lt"/>
                        </a:rPr>
                        <a:t>Дефицит (-), профицит (+)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-209 964,2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- 1454,7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-7 701,9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714356"/>
            <a:ext cx="7772400" cy="1107580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Структура доходов бюджета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</a:rPr>
              <a:t>Виллозского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городского поселения на 2024-2026 г.г.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642910" y="2143116"/>
          <a:ext cx="8072494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-99557"/>
            <a:ext cx="8072494" cy="689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99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dirty="0" smtClean="0">
              <a:solidFill>
                <a:srgbClr val="FF99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99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Администрация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городского поселения Ломоносовского района является администратором следующих видов доходов: госпошлина, плата за соц.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найм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административные платежи и сборы, прочие безвозмездные поступления.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Также  в местный бюджет поступают доходы, администраторами которых является ИФНС России  и Управление Федерального казначейства (налоговые доходы за исключением госпошлины).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местном бюджете предусмотрено поступление следующих видов доходов: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Налоговые доходы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налог на доходы физических лиц по нормативу 10%;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налог на имущество физических  лиц по нормативу 100%;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земельный налог по нормативу 100%;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госпошлина по нормативу 100%;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акцизы на нефтепродукты (0,01239 % от транспортного налога)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единый сельскохозяйственный налог 30%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Неналоговые доходы:</a:t>
            </a:r>
            <a:endParaRPr kumimoji="0" lang="ru-RU" sz="1600" b="0" i="1" u="sng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- прочие поступления от использования имущества, находящегося в собственности поселения (арендная  плата за муниципальное имущество, арендная плата за землю,  плата за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соцнайм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по нормативу 50%;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доходы от продажи земельных участков, находящихся в собственности  поселения по нормативу 100%;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административные платежи и сборы по нормативу 100%;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плата за негативное воздействие на окружающую среду 60%.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Безвозмездные поступления:</a:t>
            </a:r>
            <a:endParaRPr kumimoji="0" lang="ru-RU" sz="1600" b="0" i="1" u="sng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прочие безвозмездные поступления 100%.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714356"/>
            <a:ext cx="7772400" cy="1362456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Структура расходов бюджета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Виллозского городского поселения на 2024 год и плановый период 2025-2026 г. 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28661" y="2428868"/>
          <a:ext cx="7358115" cy="3701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6958"/>
                <a:gridCol w="1765158"/>
                <a:gridCol w="1379646"/>
                <a:gridCol w="1226353"/>
              </a:tblGrid>
              <a:tr h="600079">
                <a:tc row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0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Наименование показателя</a:t>
                      </a: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0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Финансирование, </a:t>
                      </a:r>
                      <a:r>
                        <a:rPr kumimoji="0" lang="ru-RU" sz="20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тыс. руб.</a:t>
                      </a: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0007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2024 год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2025 год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2026 год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00079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+mj-lt"/>
                        </a:rPr>
                        <a:t>Программные расходы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632 908,9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432 717,0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447 804,0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00079">
                <a:tc>
                  <a:txBody>
                    <a:bodyPr/>
                    <a:lstStyle/>
                    <a:p>
                      <a:r>
                        <a:rPr lang="ru-RU" sz="2000" baseline="0" dirty="0" err="1" smtClean="0">
                          <a:latin typeface="+mj-lt"/>
                        </a:rPr>
                        <a:t>Непрограммные</a:t>
                      </a:r>
                      <a:r>
                        <a:rPr lang="ru-RU" sz="2000" baseline="0" dirty="0" smtClean="0">
                          <a:latin typeface="+mj-lt"/>
                        </a:rPr>
                        <a:t> расходы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71 481,4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69 933,6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69 936,9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00079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+mj-lt"/>
                        </a:rPr>
                        <a:t>Условно утвержденные расходы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-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12 259,8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24 654,3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00079">
                <a:tc>
                  <a:txBody>
                    <a:bodyPr/>
                    <a:lstStyle/>
                    <a:p>
                      <a:r>
                        <a:rPr lang="ru-RU" sz="2000" b="1" baseline="0" dirty="0" smtClean="0">
                          <a:latin typeface="+mj-lt"/>
                        </a:rPr>
                        <a:t>ВСЕГО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704 390,3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502 650,6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517 740,9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571480"/>
            <a:ext cx="7772400" cy="1397884"/>
          </a:xfrm>
        </p:spPr>
        <p:txBody>
          <a:bodyPr/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В бюджете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</a:rPr>
              <a:t>Виллозского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городского поселения предусмотрены расходы на реализацию муниципальных программ:</a:t>
            </a:r>
            <a:endParaRPr lang="ru-RU" sz="28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2214554"/>
            <a:ext cx="5857916" cy="250033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программа 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Развитие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части территорий муниципального образования </a:t>
            </a:r>
            <a:r>
              <a:rPr lang="ru-RU" sz="18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 Ленинградской области на 2024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год» </a:t>
            </a: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1 802,0 тыс.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руб. </a:t>
            </a:r>
          </a:p>
        </p:txBody>
      </p:sp>
      <p:pic>
        <p:nvPicPr>
          <p:cNvPr id="1026" name="Picture 2" descr="Дети – смысл, ценность и цель социально-экономического развития региона |  Социомониторинг | Дзе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786190"/>
            <a:ext cx="4071966" cy="26556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142984"/>
            <a:ext cx="6000792" cy="4429156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программа 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"Строительство, капитальный ремонт, ремонт и содержание автомобильных дорог общего пользования местного значения в населенных пунктах муниципального образования </a:t>
            </a:r>
            <a:r>
              <a:rPr lang="ru-RU" sz="18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области" </a:t>
            </a:r>
          </a:p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Планируемый объем расходов:</a:t>
            </a: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-2024 год – 36 500,0 тыс. руб.</a:t>
            </a: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31 450,0  тыс.руб.</a:t>
            </a: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-2026 год – 37 000,0  тыс.руб.</a:t>
            </a:r>
          </a:p>
        </p:txBody>
      </p:sp>
      <p:pic>
        <p:nvPicPr>
          <p:cNvPr id="34818" name="Picture 2" descr="Дорожные работы. ремонт тротуаров асфальтовым катком, бетономешалкой и  уличные шлагбаумы. городские дороги обслуживания обслуживания машин  векторный концепт. иллюстрация ремонт дороги, строительство промышленности  | Премиум вектор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3929066"/>
            <a:ext cx="5112990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14546" y="857232"/>
            <a:ext cx="6643734" cy="3357586"/>
          </a:xfrm>
        </p:spPr>
        <p:txBody>
          <a:bodyPr>
            <a:noAutofit/>
          </a:bodyPr>
          <a:lstStyle/>
          <a:p>
            <a:pPr algn="r"/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 программа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"Социальная поддержка  и предоставление услуг отдельным категориям граждан  в муниципальном образовании </a:t>
            </a:r>
            <a:r>
              <a:rPr lang="ru-RU" sz="18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 " </a:t>
            </a:r>
          </a:p>
          <a:p>
            <a:pPr algn="r"/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Планируемый объем расходов: </a:t>
            </a:r>
          </a:p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-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2024 год – 11 580,0  тыс.руб.</a:t>
            </a:r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-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2025 год – 12 030,0  тыс.руб.</a:t>
            </a:r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-2026 год – 12 500,0  тыс.руб.</a:t>
            </a: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35842" name="Picture 2" descr="Городовиковский комплексный центр социального обслуживания населения |  Деятельность отделения социальной помощи на дом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643182"/>
            <a:ext cx="3714776" cy="37147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14546" y="857232"/>
            <a:ext cx="6643734" cy="3357586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 программа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«Оформление права собственности и использование имущества муниципального образования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области»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Планируемый объем расходов: </a:t>
            </a:r>
          </a:p>
          <a:p>
            <a:pPr algn="r"/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-2024 год – 950,0  тыс.руб.</a:t>
            </a:r>
          </a:p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920,0  тыс.руб.</a:t>
            </a:r>
          </a:p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-2026 год – 860,0  тыс.руб.</a:t>
            </a: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70" name="Picture 6" descr="Муниципальная собственность картинки - 76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786058"/>
            <a:ext cx="3286148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7224" y="928670"/>
            <a:ext cx="7358114" cy="3500462"/>
          </a:xfrm>
        </p:spPr>
        <p:txBody>
          <a:bodyPr>
            <a:noAutofit/>
          </a:bodyPr>
          <a:lstStyle/>
          <a:p>
            <a:pPr lvl="0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программа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"Энергосбережение и повышение энергетической эффективности на территории муниципального образования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области"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Планируемый объем расходов: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-2024 год – 3 350,0  тыс.руб.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3 200,0  тыс.руб.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2026 год – 2 450,0  тыс.руб.</a:t>
            </a:r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0" name="Picture 2" descr="Энергосбережение :: ГУО &quot;Детский сад № 215 г.Минск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2786058"/>
            <a:ext cx="3918884" cy="3429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785794"/>
            <a:ext cx="7358114" cy="385765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 программа 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«Обеспечение устойчивого функционирования и развития  объектов коммунальной инфраструктуры муниципального образования 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</a:p>
          <a:p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Планируемый объем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расходов:</a:t>
            </a:r>
          </a:p>
          <a:p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-2024 год – 95 600,0  тыс.руб.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34 800,0  тыс.руб.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-2026 год – 27 000,0  тыс.руб.</a:t>
            </a:r>
          </a:p>
          <a:p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8914" name="Picture 2" descr="Картинки ЖКХ (45 фото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3429000"/>
            <a:ext cx="3664369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785794"/>
            <a:ext cx="8572560" cy="314327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 программа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"Благоустройство  и содержание  территории муниципального образования 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области"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Планируемый объем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расходов: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-2024 год – 146 242,8 тыс.руб., в т.ч. ОБ 1 289,9 тыс.руб.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174 838,0  тыс.руб. в т.ч. ОБ 1 056,5 тыс.руб.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-2026 год – 98 594,8  тыс.руб.</a:t>
            </a:r>
          </a:p>
          <a:p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38" name="Picture 2" descr="Комплексное благоустройство центральной части городского округа город  Фролово - Атлас успешных практик соучастия и вовлечения жителей в развитие  городской среды - 100 городских лидер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3571876"/>
            <a:ext cx="5500726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642918"/>
            <a:ext cx="8572560" cy="364333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программа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"Сохранение и развитие культуры и информационного (библиотечного) обслуживания на территории 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Виллозского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городского поселения Ломоносовского муниципального района Ленинградской области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</a:t>
            </a:r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Планируемый объем расходов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-2024 год – 65 147,2 тыс. руб., в том числе из ОБ 8 161,7 тыс. 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-2025 год – 48 619,2 тыс. руб., в том числе из ОБ 8 161,7 тыс. 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-2026 год – 126 394,8 тыс. руб., в том числе из ОБ 8 161,7 тыс. руб.</a:t>
            </a: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2" name="Picture 2" descr="Мультфильм Дети Учатся В Библиотеке — стоковая векторная графика и другие  изображения на тему Библиотека - Библиотека, Ребёнок, Образование - iSt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4500570"/>
            <a:ext cx="3071834" cy="2214578"/>
          </a:xfrm>
          <a:prstGeom prst="rect">
            <a:avLst/>
          </a:prstGeom>
          <a:noFill/>
        </p:spPr>
      </p:pic>
      <p:pic>
        <p:nvPicPr>
          <p:cNvPr id="40964" name="Picture 4" descr="Дом культуры гп. Виллози 2024 | ВКонтакт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3643314"/>
            <a:ext cx="4286280" cy="1500198"/>
          </a:xfrm>
          <a:prstGeom prst="rect">
            <a:avLst/>
          </a:prstGeom>
          <a:noFill/>
        </p:spPr>
      </p:pic>
      <p:pic>
        <p:nvPicPr>
          <p:cNvPr id="40966" name="Picture 6" descr="Проект &quot;Устное народное творчеств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4214818"/>
            <a:ext cx="1876425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57290" y="857232"/>
            <a:ext cx="7500990" cy="3357586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 программа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"Развитие молодежной политики и спорта  в муниципальном образовании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области»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Планируемый объем расходов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-2024 год – 225 741,9 тыс.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руб., </a:t>
            </a:r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том числе 630,0 тыс. руб.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из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средств депутатского фонда</a:t>
            </a:r>
          </a:p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103 730,0 тыс. руб.</a:t>
            </a:r>
          </a:p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-2026 год – 107 680,0 тыс. руб.</a:t>
            </a: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988" name="Picture 4" descr="Обучение по специальности «Физическая культура и спорт» — Московская  международная академия (ММА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928934"/>
            <a:ext cx="3143272" cy="3330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785794"/>
            <a:ext cx="7858180" cy="321471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программа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"Обеспечение безопасности на территории муниципального образования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 "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-2024 год – 11 720,0 тыс. 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7 970,0 тыс. 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-2026 год – 7 970,0 тыс. руб.</a:t>
            </a:r>
          </a:p>
          <a:p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3010" name="Picture 2" descr="Пожарная безопасност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786058"/>
            <a:ext cx="2689217" cy="3781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785794"/>
            <a:ext cx="7858180" cy="3214710"/>
          </a:xfrm>
        </p:spPr>
        <p:txBody>
          <a:bodyPr>
            <a:noAutofit/>
          </a:bodyPr>
          <a:lstStyle/>
          <a:p>
            <a:pPr lvl="0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программа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"Регулирование градостроительной деятельности муниципального образования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": 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-2024 год – 2 800,0 тыс. 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1 900,0 тыс. 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2026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год – 1 7000,0 тыс.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руб.</a:t>
            </a:r>
          </a:p>
          <a:p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34" name="Picture 2" descr="Кадастровые работы: актуальность, необходимость, специфика » ИА &quot;РУСНОРД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214686"/>
            <a:ext cx="4464804" cy="326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714356"/>
            <a:ext cx="8358246" cy="3357586"/>
          </a:xfrm>
        </p:spPr>
        <p:txBody>
          <a:bodyPr>
            <a:noAutofit/>
          </a:bodyPr>
          <a:lstStyle/>
          <a:p>
            <a:pPr lvl="0"/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программа 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"Формирование комфортной городской среды </a:t>
            </a:r>
            <a:r>
              <a:rPr lang="ru-RU" sz="18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Виллозского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городского поселения на 2018-2025 годы" в рамках реализации приоритетного проекта "Формирование комфортной городской среды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 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-на 2024 год предусмотрено финансирование в сумме 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18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600,00 тыс. руб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мероприятие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Благоустройство 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общественной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территории д. Малое 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Карлино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между</a:t>
            </a:r>
          </a:p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д.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18 и д.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18 к.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1».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r"/>
            <a:endParaRPr lang="ru-RU" sz="1800" dirty="0" smtClean="0"/>
          </a:p>
          <a:p>
            <a:pPr lvl="0" algn="r"/>
            <a:endParaRPr lang="ru-RU" sz="1800" dirty="0" smtClean="0"/>
          </a:p>
          <a:p>
            <a:pPr lvl="0" algn="r"/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программа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«Капитальный ремонт </a:t>
            </a:r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r"/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общего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имущества в многоквартирных домах, </a:t>
            </a:r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r"/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расположенных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 территории </a:t>
            </a:r>
            <a:r>
              <a:rPr lang="ru-RU" sz="18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Виллозского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r"/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городского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поселения»: </a:t>
            </a:r>
          </a:p>
          <a:p>
            <a:pPr algn="r"/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-на 2024 год предусмотрено </a:t>
            </a:r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финансирование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размере</a:t>
            </a:r>
          </a:p>
          <a:p>
            <a:pPr algn="r"/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11 875,00 тыс.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руб.</a:t>
            </a: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58" name="Picture 2" descr="Формирование комфортной городской среды :: Администрация поселка Кедровый  Красноярского кр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1714488"/>
            <a:ext cx="2072002" cy="2000264"/>
          </a:xfrm>
          <a:prstGeom prst="rect">
            <a:avLst/>
          </a:prstGeom>
          <a:noFill/>
        </p:spPr>
      </p:pic>
      <p:pic>
        <p:nvPicPr>
          <p:cNvPr id="45060" name="Picture 4" descr="Капитальный ремонт многоквартирных домов глазами детей рисунок на тему (45  фото) » рисунки для срисовки на Газ-квас.ко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88492" y="-30789802"/>
            <a:ext cx="20854982" cy="30918151"/>
          </a:xfrm>
          <a:prstGeom prst="rect">
            <a:avLst/>
          </a:prstGeom>
          <a:noFill/>
        </p:spPr>
      </p:pic>
      <p:pic>
        <p:nvPicPr>
          <p:cNvPr id="45062" name="Picture 6" descr="Капитальный ремонт многоквартирных домов глазами детей рисунок на тему (45  фото) » рисунки для срисовки на Газ-квас.ко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143380"/>
            <a:ext cx="2643206" cy="24098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237</TotalTime>
  <Words>894</Words>
  <PresentationFormat>Экран (4:3)</PresentationFormat>
  <Paragraphs>168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Специальное оформление</vt:lpstr>
      <vt:lpstr>Поток</vt:lpstr>
      <vt:lpstr>Бюджет для граждан</vt:lpstr>
      <vt:lpstr>Слайд 2</vt:lpstr>
      <vt:lpstr>Слайд 3</vt:lpstr>
      <vt:lpstr>Основные параметры бюджета Виллозского городского поселения на 2024 год и плановый период 2025-2026 г. г.</vt:lpstr>
      <vt:lpstr>Структура доходов бюджета Виллозского городского поселения на 2024-2026 г.г.</vt:lpstr>
      <vt:lpstr>Слайд 6</vt:lpstr>
      <vt:lpstr>Структура расходов бюджета Виллозского городского поселения на 2024 год и плановый период 2025-2026 г. г.</vt:lpstr>
      <vt:lpstr>В бюджете Виллозского городского поселения предусмотрены расходы на реализацию муниципальных программ: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АЦК</dc:creator>
  <cp:lastModifiedBy>АЦК</cp:lastModifiedBy>
  <cp:revision>24</cp:revision>
  <dcterms:created xsi:type="dcterms:W3CDTF">2024-03-14T12:29:19Z</dcterms:created>
  <dcterms:modified xsi:type="dcterms:W3CDTF">2024-03-18T09:48:08Z</dcterms:modified>
</cp:coreProperties>
</file>